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8" r:id="rId13"/>
    <p:sldId id="264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2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0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103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159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93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88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61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6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5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6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9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6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95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4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3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73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VAUGHN MS</a:t>
            </a:r>
            <a:br>
              <a:rPr lang="en-US" dirty="0"/>
            </a:br>
            <a:r>
              <a:rPr lang="en-US" dirty="0"/>
              <a:t>2019-20  School Performance </a:t>
            </a:r>
            <a:r>
              <a:rPr lang="en-US"/>
              <a:t>Data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/>
              <a:t>our school’s Star </a:t>
            </a:r>
            <a:r>
              <a:rPr lang="en-US" dirty="0"/>
              <a:t>R</a:t>
            </a:r>
            <a:r>
              <a:rPr lang="en-US"/>
              <a:t>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30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Progress on School Performance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466650" cy="3599316"/>
          </a:xfrm>
        </p:spPr>
        <p:txBody>
          <a:bodyPr>
            <a:normAutofit/>
          </a:bodyPr>
          <a:lstStyle/>
          <a:p>
            <a:r>
              <a:rPr lang="en-US" dirty="0"/>
              <a:t>Objective 1</a:t>
            </a:r>
          </a:p>
          <a:p>
            <a:pPr lvl="1"/>
            <a:r>
              <a:rPr lang="en-US" dirty="0"/>
              <a:t>ELA Median Growth Percentile grew from 44% to 56%</a:t>
            </a:r>
          </a:p>
          <a:p>
            <a:pPr lvl="1"/>
            <a:r>
              <a:rPr lang="en-US" dirty="0"/>
              <a:t>ELA Adequate Growth Percentile grew from 31.4% to 36.6%</a:t>
            </a:r>
          </a:p>
          <a:p>
            <a:r>
              <a:rPr lang="en-US" sz="2400" dirty="0"/>
              <a:t>Objective 2</a:t>
            </a:r>
          </a:p>
          <a:p>
            <a:pPr lvl="1"/>
            <a:r>
              <a:rPr lang="en-US" dirty="0"/>
              <a:t>Math Median Growth Percentile grew from 38% to 42.5%</a:t>
            </a:r>
          </a:p>
          <a:p>
            <a:pPr lvl="1"/>
            <a:r>
              <a:rPr lang="en-US" dirty="0"/>
              <a:t>Math Adequate Growth Percentile grew from 14.67% to 17%</a:t>
            </a:r>
          </a:p>
          <a:p>
            <a:r>
              <a:rPr lang="en-US" dirty="0"/>
              <a:t>Objective 3</a:t>
            </a:r>
          </a:p>
          <a:p>
            <a:pPr lvl="1"/>
            <a:r>
              <a:rPr lang="en-US" dirty="0"/>
              <a:t>Student engagement increased, as well as writing production, through the use of the technology tools available</a:t>
            </a:r>
          </a:p>
        </p:txBody>
      </p:sp>
    </p:spTree>
    <p:extLst>
      <p:ext uri="{BB962C8B-B14F-4D97-AF65-F5344CB8AC3E}">
        <p14:creationId xmlns:p14="http://schemas.microsoft.com/office/powerpoint/2010/main" val="35912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2019-20 School Performance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Professional Development</a:t>
            </a:r>
          </a:p>
          <a:p>
            <a:pPr lvl="1"/>
            <a:r>
              <a:rPr lang="en-US" sz="2400" dirty="0"/>
              <a:t>Strategies to improve growth of EL learners</a:t>
            </a:r>
          </a:p>
          <a:p>
            <a:pPr lvl="1"/>
            <a:r>
              <a:rPr lang="en-US" sz="2400" dirty="0"/>
              <a:t>Delivery of the International Baccalaureate Middle Years Programme</a:t>
            </a:r>
          </a:p>
          <a:p>
            <a:pPr lvl="1"/>
            <a:r>
              <a:rPr lang="en-US" sz="2400" dirty="0"/>
              <a:t>Strategies to increase the effective use of technology as a learning tool to increase digital literacy and academic achievement</a:t>
            </a:r>
          </a:p>
        </p:txBody>
      </p:sp>
    </p:spTree>
    <p:extLst>
      <p:ext uri="{BB962C8B-B14F-4D97-AF65-F5344CB8AC3E}">
        <p14:creationId xmlns:p14="http://schemas.microsoft.com/office/powerpoint/2010/main" val="494680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2019-20 School Performance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Family Engagement</a:t>
            </a:r>
          </a:p>
          <a:p>
            <a:pPr lvl="1"/>
            <a:r>
              <a:rPr lang="en-US" sz="2400" dirty="0"/>
              <a:t>Implementation of the Home Visit program</a:t>
            </a:r>
          </a:p>
          <a:p>
            <a:pPr lvl="1"/>
            <a:r>
              <a:rPr lang="en-US" sz="2400" dirty="0"/>
              <a:t>Regular data events</a:t>
            </a:r>
          </a:p>
          <a:p>
            <a:pPr lvl="1"/>
            <a:r>
              <a:rPr lang="en-US" sz="2400" dirty="0"/>
              <a:t>Monthly parent meetings</a:t>
            </a:r>
          </a:p>
          <a:p>
            <a:pPr lvl="1"/>
            <a:r>
              <a:rPr lang="en-US" sz="2400" dirty="0"/>
              <a:t>Use of Teams to allow parents to easily access all student work</a:t>
            </a:r>
          </a:p>
          <a:p>
            <a:pPr lvl="1"/>
            <a:r>
              <a:rPr lang="en-US" sz="2400" dirty="0"/>
              <a:t>Outreach efforts through website, social media, phone calls, emails, and texts to engage parents in the learning of their students</a:t>
            </a:r>
          </a:p>
        </p:txBody>
      </p:sp>
    </p:spTree>
    <p:extLst>
      <p:ext uri="{BB962C8B-B14F-4D97-AF65-F5344CB8AC3E}">
        <p14:creationId xmlns:p14="http://schemas.microsoft.com/office/powerpoint/2010/main" val="98648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2019-20 School Performance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Curriculum &amp; Instruction</a:t>
            </a:r>
          </a:p>
          <a:p>
            <a:pPr lvl="1"/>
            <a:r>
              <a:rPr lang="en-US" sz="2400" dirty="0"/>
              <a:t>Implement the International Baccalaureate Middle Years </a:t>
            </a:r>
            <a:r>
              <a:rPr lang="en-US" sz="2400" dirty="0" err="1"/>
              <a:t>Progamme</a:t>
            </a:r>
            <a:r>
              <a:rPr lang="en-US" sz="2400" dirty="0"/>
              <a:t> Standards and Practices with fidelity to ensure that students are receiving rigorous, well-rounded instruction.</a:t>
            </a:r>
          </a:p>
          <a:p>
            <a:pPr lvl="1"/>
            <a:r>
              <a:rPr lang="en-US" sz="2400" dirty="0"/>
              <a:t>Increase the use of high-yield strategies to support language learners, through the lens of all teachers as language teachers</a:t>
            </a:r>
          </a:p>
          <a:p>
            <a:pPr lvl="1"/>
            <a:r>
              <a:rPr lang="en-US" sz="2400" dirty="0"/>
              <a:t>Effectively utilize digital learning tools through the 1:1 program to increase student engagement and achievement while building digital literacy skills</a:t>
            </a:r>
          </a:p>
        </p:txBody>
      </p:sp>
    </p:spTree>
    <p:extLst>
      <p:ext uri="{BB962C8B-B14F-4D97-AF65-F5344CB8AC3E}">
        <p14:creationId xmlns:p14="http://schemas.microsoft.com/office/powerpoint/2010/main" val="86961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NEVADA School Performance Framework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Schools receive points based on student performance across various indicators and measures … these include the following:</a:t>
            </a:r>
          </a:p>
          <a:p>
            <a:pPr lvl="1"/>
            <a:r>
              <a:rPr lang="en-US" dirty="0"/>
              <a:t>Academic Achievement</a:t>
            </a:r>
          </a:p>
          <a:p>
            <a:pPr lvl="1"/>
            <a:r>
              <a:rPr lang="en-US" dirty="0"/>
              <a:t>English Language Proficiency</a:t>
            </a:r>
          </a:p>
          <a:p>
            <a:pPr lvl="1"/>
            <a:r>
              <a:rPr lang="en-US" dirty="0"/>
              <a:t>Student Engagement (attendance)</a:t>
            </a:r>
          </a:p>
          <a:p>
            <a:pPr lvl="1"/>
            <a:r>
              <a:rPr lang="en-US" dirty="0"/>
              <a:t>Growth</a:t>
            </a:r>
          </a:p>
          <a:p>
            <a:pPr lvl="1"/>
            <a:r>
              <a:rPr lang="en-US" dirty="0"/>
              <a:t>Closing Opportunity Gaps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8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is the Star Rating Determined?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Points are totaled and divided by the points possible to generate an index score from 1-100.  Index scores are associated with a one- to five-star rating as follows:</a:t>
            </a:r>
          </a:p>
          <a:p>
            <a:pPr lvl="1"/>
            <a:r>
              <a:rPr lang="en-US" dirty="0"/>
              <a:t>Below 27 = 1 STAR</a:t>
            </a:r>
          </a:p>
          <a:p>
            <a:pPr lvl="1"/>
            <a:r>
              <a:rPr lang="en-US" dirty="0"/>
              <a:t>At/above 27, less than 50 = 2 STARS</a:t>
            </a:r>
          </a:p>
          <a:p>
            <a:pPr lvl="1"/>
            <a:r>
              <a:rPr lang="en-US" dirty="0"/>
              <a:t>At/above 50, less than 67 = 3 STARS</a:t>
            </a:r>
          </a:p>
          <a:p>
            <a:pPr lvl="1"/>
            <a:r>
              <a:rPr lang="en-US" dirty="0"/>
              <a:t>At/above 67, less than 84 = 4 STARS</a:t>
            </a:r>
          </a:p>
          <a:p>
            <a:pPr lvl="1"/>
            <a:r>
              <a:rPr lang="en-US" dirty="0"/>
              <a:t>At/above 84 = 5 STARS</a:t>
            </a:r>
          </a:p>
        </p:txBody>
      </p:sp>
    </p:spTree>
    <p:extLst>
      <p:ext uri="{BB962C8B-B14F-4D97-AF65-F5344CB8AC3E}">
        <p14:creationId xmlns:p14="http://schemas.microsoft.com/office/powerpoint/2010/main" val="213313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Vaughn MS 2018-19 school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Index Score = 32</a:t>
            </a:r>
          </a:p>
          <a:p>
            <a:pPr marL="0" indent="0" algn="ctr">
              <a:buNone/>
            </a:pPr>
            <a:r>
              <a:rPr lang="en-US" sz="6000" dirty="0"/>
              <a:t>Rating = 2 STAR</a:t>
            </a:r>
          </a:p>
        </p:txBody>
      </p:sp>
    </p:spTree>
    <p:extLst>
      <p:ext uri="{BB962C8B-B14F-4D97-AF65-F5344CB8AC3E}">
        <p14:creationId xmlns:p14="http://schemas.microsoft.com/office/powerpoint/2010/main" val="199902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Comprehensive Support &amp; Improvement (CSI) Designation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Vaughn MS was designated as a CSI school in 2017-18 </a:t>
            </a:r>
          </a:p>
          <a:p>
            <a:r>
              <a:rPr lang="en-US" sz="2800" dirty="0"/>
              <a:t>2018-19 Vaughn data reflect continued CSI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8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How are schools identified as CSI?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At or below performance of lowest 5</a:t>
            </a:r>
            <a:r>
              <a:rPr lang="en-US" sz="2800" baseline="30000" dirty="0"/>
              <a:t>th</a:t>
            </a:r>
            <a:r>
              <a:rPr lang="en-US" sz="2800" dirty="0"/>
              <a:t> percentile of Title I school performance</a:t>
            </a:r>
          </a:p>
          <a:p>
            <a:r>
              <a:rPr lang="en-US" sz="2800" dirty="0"/>
              <a:t>One Star schools</a:t>
            </a:r>
          </a:p>
        </p:txBody>
      </p:sp>
    </p:spTree>
    <p:extLst>
      <p:ext uri="{BB962C8B-B14F-4D97-AF65-F5344CB8AC3E}">
        <p14:creationId xmlns:p14="http://schemas.microsoft.com/office/powerpoint/2010/main" val="326691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Vaughn’s 2018-19 School Performance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OBJECTIVE # 1</a:t>
            </a:r>
            <a:endParaRPr lang="en-US" sz="2800" dirty="0"/>
          </a:p>
          <a:p>
            <a:r>
              <a:rPr lang="en-US" sz="2800" dirty="0"/>
              <a:t>Increase the percentage of students of students who demonstrate adequate growth to catch up in ELA from 11%  to 17%.</a:t>
            </a:r>
          </a:p>
          <a:p>
            <a:r>
              <a:rPr lang="en-US" sz="2800" dirty="0"/>
              <a:t>Increase the percentage of students of students who demonstrate adequate growth to keep up in ELA from 73% to 77%</a:t>
            </a:r>
          </a:p>
        </p:txBody>
      </p:sp>
    </p:spTree>
    <p:extLst>
      <p:ext uri="{BB962C8B-B14F-4D97-AF65-F5344CB8AC3E}">
        <p14:creationId xmlns:p14="http://schemas.microsoft.com/office/powerpoint/2010/main" val="79326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Vaughn’s 2018-19 School Performance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OBJECTIVE # 2</a:t>
            </a:r>
            <a:endParaRPr lang="en-US" sz="2800" dirty="0"/>
          </a:p>
          <a:p>
            <a:r>
              <a:rPr lang="en-US" sz="2800" dirty="0"/>
              <a:t>Increase the percentage of students of students who demonstrate adequate growth to catch up in math from 6%  to 12%.</a:t>
            </a:r>
          </a:p>
          <a:p>
            <a:r>
              <a:rPr lang="en-US" sz="2800" dirty="0"/>
              <a:t>Increase the percentage of students of students who demonstrate adequate growth to keep up in math from 55% to 59%</a:t>
            </a:r>
          </a:p>
        </p:txBody>
      </p:sp>
    </p:spTree>
    <p:extLst>
      <p:ext uri="{BB962C8B-B14F-4D97-AF65-F5344CB8AC3E}">
        <p14:creationId xmlns:p14="http://schemas.microsoft.com/office/powerpoint/2010/main" val="335276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Vaughn’s 2018-19 School Performance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OBJECTIVE # 3</a:t>
            </a:r>
            <a:endParaRPr lang="en-US" dirty="0"/>
          </a:p>
          <a:p>
            <a:r>
              <a:rPr lang="en-US" sz="2400" dirty="0"/>
              <a:t>Students will self-report improvement in digital literacy skills as measured by survey data centered core digital competencies. As this is a baseline year, expected outcome will be 60% of students reporting improvement by June of 2019. </a:t>
            </a:r>
          </a:p>
          <a:p>
            <a:r>
              <a:rPr lang="en-US" sz="2400" dirty="0"/>
              <a:t>All students will increase achievement in IBMYP academic objectives for each subject as evaluated from IBMYP assessments. As this is a baseline year, expected outcome will be 80% of students will show increased proficiency in the IBMYP criteria for each subject from the 1st to the 4th quarter.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0177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89E0A63BB0E84AB54316473DC34011" ma:contentTypeVersion="31" ma:contentTypeDescription="Create a new document." ma:contentTypeScope="" ma:versionID="1036ca9703044d059f74c4792528ee4b">
  <xsd:schema xmlns:xsd="http://www.w3.org/2001/XMLSchema" xmlns:xs="http://www.w3.org/2001/XMLSchema" xmlns:p="http://schemas.microsoft.com/office/2006/metadata/properties" xmlns:ns1="http://schemas.microsoft.com/sharepoint/v3" xmlns:ns3="dadc7a30-b6ec-44db-a9f8-5a787d5c6c2e" xmlns:ns4="61a0d04f-2e06-4689-8dca-9124186b52ba" targetNamespace="http://schemas.microsoft.com/office/2006/metadata/properties" ma:root="true" ma:fieldsID="9560e98a02c330d53b8648877979a5a6" ns1:_="" ns3:_="" ns4:_="">
    <xsd:import namespace="http://schemas.microsoft.com/sharepoint/v3"/>
    <xsd:import namespace="dadc7a30-b6ec-44db-a9f8-5a787d5c6c2e"/>
    <xsd:import namespace="61a0d04f-2e06-4689-8dca-9124186b52b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IMAddress" minOccurs="0"/>
                <xsd:element ref="ns3:SharingHintHash" minOccurs="0"/>
                <xsd:element ref="ns3:SharedWithDetails" minOccurs="0"/>
                <xsd:element ref="ns3:LastSharedByTime" minOccurs="0"/>
                <xsd:element ref="ns3:LastSharedByUser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ddress" ma:index="9" nillable="true" ma:displayName="IM Address" ma:internalName="IMAddres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c7a30-b6ec-44db-a9f8-5a787d5c6c2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a0d04f-2e06-4689-8dca-9124186b52ba" elementFormDefault="qualified">
    <xsd:import namespace="http://schemas.microsoft.com/office/2006/documentManagement/types"/>
    <xsd:import namespace="http://schemas.microsoft.com/office/infopath/2007/PartnerControls"/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Owner" ma:index="1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chers" ma:index="2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3" nillable="true" ma:displayName="MediaServiceLocation" ma:internalName="MediaServiceLocation" ma:readOnly="true">
      <xsd:simpleType>
        <xsd:restriction base="dms:Text"/>
      </xsd:simpleType>
    </xsd:element>
    <xsd:element name="MediaServiceOCR" ma:index="3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61a0d04f-2e06-4689-8dca-9124186b52ba" xsi:nil="true"/>
    <Students xmlns="61a0d04f-2e06-4689-8dca-9124186b52ba">
      <UserInfo>
        <DisplayName/>
        <AccountId xsi:nil="true"/>
        <AccountType/>
      </UserInfo>
    </Students>
    <Self_Registration_Enabled xmlns="61a0d04f-2e06-4689-8dca-9124186b52ba" xsi:nil="true"/>
    <AppVersion xmlns="61a0d04f-2e06-4689-8dca-9124186b52ba" xsi:nil="true"/>
    <Invited_Teachers xmlns="61a0d04f-2e06-4689-8dca-9124186b52ba" xsi:nil="true"/>
    <NotebookType xmlns="61a0d04f-2e06-4689-8dca-9124186b52ba" xsi:nil="true"/>
    <FolderType xmlns="61a0d04f-2e06-4689-8dca-9124186b52ba" xsi:nil="true"/>
    <Has_Teacher_Only_SectionGroup xmlns="61a0d04f-2e06-4689-8dca-9124186b52ba" xsi:nil="true"/>
    <DefaultSectionNames xmlns="61a0d04f-2e06-4689-8dca-9124186b52ba" xsi:nil="true"/>
    <IMAddress xmlns="http://schemas.microsoft.com/sharepoint/v3" xsi:nil="true"/>
    <Owner xmlns="61a0d04f-2e06-4689-8dca-9124186b52ba">
      <UserInfo>
        <DisplayName/>
        <AccountId xsi:nil="true"/>
        <AccountType/>
      </UserInfo>
    </Owner>
    <Is_Collaboration_Space_Locked xmlns="61a0d04f-2e06-4689-8dca-9124186b52ba" xsi:nil="true"/>
    <Invited_Students xmlns="61a0d04f-2e06-4689-8dca-9124186b52ba" xsi:nil="true"/>
    <Templates xmlns="61a0d04f-2e06-4689-8dca-9124186b52ba" xsi:nil="true"/>
    <Teachers xmlns="61a0d04f-2e06-4689-8dca-9124186b52ba">
      <UserInfo>
        <DisplayName/>
        <AccountId xsi:nil="true"/>
        <AccountType/>
      </UserInfo>
    </Teachers>
    <Student_Groups xmlns="61a0d04f-2e06-4689-8dca-9124186b52ba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B6F2CF3C-0B15-411C-AA28-9F64264C0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adc7a30-b6ec-44db-a9f8-5a787d5c6c2e"/>
    <ds:schemaRef ds:uri="61a0d04f-2e06-4689-8dca-9124186b52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711EB1-D48D-48A3-8AE7-C5A272630F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D9255F-0A3F-4C63-9E28-A47360D2A542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61a0d04f-2e06-4689-8dca-9124186b52ba"/>
    <ds:schemaRef ds:uri="http://schemas.microsoft.com/sharepoint/v3"/>
    <ds:schemaRef ds:uri="http://schemas.microsoft.com/office/infopath/2007/PartnerControls"/>
    <ds:schemaRef ds:uri="dadc7a30-b6ec-44db-a9f8-5a787d5c6c2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{E469B131-B5D5-4540-BD20-5A7A6C2F3C76}tf10001057</Template>
  <TotalTime>121</TotalTime>
  <Words>631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VAUGHN MS 2019-20  School Performance Data Report</vt:lpstr>
      <vt:lpstr>NEVADA School Performance Framework </vt:lpstr>
      <vt:lpstr>How is the Star Rating Determined?</vt:lpstr>
      <vt:lpstr>Vaughn MS 2018-19 school rating </vt:lpstr>
      <vt:lpstr>Comprehensive Support &amp; Improvement (CSI) Designation</vt:lpstr>
      <vt:lpstr>How are schools identified as CSI?</vt:lpstr>
      <vt:lpstr>Vaughn’s 2018-19 School Performance Plan</vt:lpstr>
      <vt:lpstr>Vaughn’s 2018-19 School Performance Plan</vt:lpstr>
      <vt:lpstr>Vaughn’s 2018-19 School Performance Plan</vt:lpstr>
      <vt:lpstr>Progress on School Performance Plan Goals</vt:lpstr>
      <vt:lpstr>2019-20 School Performance plan goals</vt:lpstr>
      <vt:lpstr>2019-20 School Performance plan goals</vt:lpstr>
      <vt:lpstr>2019-20 School Performance plan goals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Humphreys, Kelly</dc:creator>
  <cp:lastModifiedBy>Roybal, Victoria</cp:lastModifiedBy>
  <cp:revision>15</cp:revision>
  <dcterms:created xsi:type="dcterms:W3CDTF">2019-10-01T16:10:24Z</dcterms:created>
  <dcterms:modified xsi:type="dcterms:W3CDTF">2019-10-15T22:19:02Z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0x0101006089E0A63BB0E84AB54316473DC34011</vt:lpwstr>
  </property>
</Properties>
</file>